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61" r:id="rId5"/>
    <p:sldId id="260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Gr&#225;fico%202%20no%20Microsoft%20Office%20PowerPoint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PT"/>
  <c:chart>
    <c:plotArea>
      <c:layout/>
      <c:pieChart>
        <c:varyColors val="1"/>
        <c:ser>
          <c:idx val="0"/>
          <c:order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>
                        <a:solidFill>
                          <a:schemeClr val="bg1"/>
                        </a:solidFill>
                      </a:rPr>
                      <a:t>22%</a:t>
                    </a:r>
                    <a:endParaRPr lang="en-US">
                      <a:solidFill>
                        <a:schemeClr val="bg1"/>
                      </a:solidFill>
                    </a:endParaRPr>
                  </a:p>
                </c:rich>
              </c:tx>
              <c:dLblPos val="inEnd"/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>
                        <a:solidFill>
                          <a:schemeClr val="bg1"/>
                        </a:solidFill>
                      </a:rPr>
                      <a:t>11%</a:t>
                    </a:r>
                    <a:endParaRPr lang="en-US">
                      <a:solidFill>
                        <a:schemeClr val="bg1"/>
                      </a:solidFill>
                    </a:endParaRPr>
                  </a:p>
                </c:rich>
              </c:tx>
              <c:dLblPos val="inEnd"/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>
                        <a:solidFill>
                          <a:schemeClr val="bg1"/>
                        </a:solidFill>
                      </a:rPr>
                      <a:t>6%</a:t>
                    </a:r>
                    <a:endParaRPr lang="en-US">
                      <a:solidFill>
                        <a:schemeClr val="bg1"/>
                      </a:solidFill>
                    </a:endParaRPr>
                  </a:p>
                </c:rich>
              </c:tx>
              <c:dLblPos val="inEnd"/>
              <c:showVal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mtClean="0">
                        <a:solidFill>
                          <a:schemeClr val="bg1"/>
                        </a:solidFill>
                      </a:rPr>
                      <a:t>11%</a:t>
                    </a:r>
                    <a:endParaRPr lang="en-US">
                      <a:solidFill>
                        <a:schemeClr val="bg1"/>
                      </a:solidFill>
                    </a:endParaRPr>
                  </a:p>
                </c:rich>
              </c:tx>
              <c:dLblPos val="inEnd"/>
              <c:showVal val="1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mtClean="0">
                        <a:solidFill>
                          <a:schemeClr val="bg1"/>
                        </a:solidFill>
                      </a:rPr>
                      <a:t>17%</a:t>
                    </a:r>
                    <a:endParaRPr lang="en-US">
                      <a:solidFill>
                        <a:schemeClr val="bg1"/>
                      </a:solidFill>
                    </a:endParaRPr>
                  </a:p>
                </c:rich>
              </c:tx>
              <c:dLblPos val="inEnd"/>
              <c:showVal val="1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smtClean="0">
                        <a:solidFill>
                          <a:schemeClr val="bg1"/>
                        </a:solidFill>
                      </a:rPr>
                      <a:t>6%</a:t>
                    </a:r>
                    <a:endParaRPr lang="en-US">
                      <a:solidFill>
                        <a:schemeClr val="bg1"/>
                      </a:solidFill>
                    </a:endParaRPr>
                  </a:p>
                </c:rich>
              </c:tx>
              <c:dLblPos val="inEnd"/>
              <c:showVal val="1"/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 smtClean="0">
                        <a:solidFill>
                          <a:schemeClr val="bg1"/>
                        </a:solidFill>
                      </a:rPr>
                      <a:t>6%</a:t>
                    </a:r>
                    <a:endParaRPr lang="en-US">
                      <a:solidFill>
                        <a:schemeClr val="bg1"/>
                      </a:solidFill>
                    </a:endParaRPr>
                  </a:p>
                </c:rich>
              </c:tx>
              <c:dLblPos val="inEnd"/>
              <c:showVal val="1"/>
            </c:dLbl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pt-PT"/>
              </a:p>
            </c:txPr>
            <c:dLblPos val="inEnd"/>
            <c:showVal val="1"/>
          </c:dLbls>
          <c:cat>
            <c:strRef>
              <c:f>'[Gráfico 2 no Microsoft Office PowerPoint]Folha1'!$A$2:$A$9</c:f>
              <c:strCache>
                <c:ptCount val="8"/>
                <c:pt idx="0">
                  <c:v>Apoio família e amigos.</c:v>
                </c:pt>
                <c:pt idx="1">
                  <c:v>Ler/escrever</c:v>
                </c:pt>
                <c:pt idx="2">
                  <c:v>Intervenção Cívica</c:v>
                </c:pt>
                <c:pt idx="3">
                  <c:v>Viagens/passeios</c:v>
                </c:pt>
                <c:pt idx="4">
                  <c:v>IPSS/Associações</c:v>
                </c:pt>
                <c:pt idx="5">
                  <c:v>Tarefas domésticas</c:v>
                </c:pt>
                <c:pt idx="6">
                  <c:v>Desporto</c:v>
                </c:pt>
                <c:pt idx="7">
                  <c:v>Atividade agrícola</c:v>
                </c:pt>
              </c:strCache>
            </c:strRef>
          </c:cat>
          <c:val>
            <c:numRef>
              <c:f>'[Gráfico 2 no Microsoft Office PowerPoint]Folha1'!$B$2:$B$9</c:f>
              <c:numCache>
                <c:formatCode>General</c:formatCode>
                <c:ptCount val="8"/>
                <c:pt idx="0">
                  <c:v>4</c:v>
                </c:pt>
                <c:pt idx="1">
                  <c:v>2</c:v>
                </c:pt>
                <c:pt idx="2">
                  <c:v>1</c:v>
                </c:pt>
                <c:pt idx="3">
                  <c:v>4</c:v>
                </c:pt>
                <c:pt idx="4">
                  <c:v>2</c:v>
                </c:pt>
                <c:pt idx="5">
                  <c:v>3</c:v>
                </c:pt>
                <c:pt idx="6">
                  <c:v>1</c:v>
                </c:pt>
                <c:pt idx="7">
                  <c:v>1</c:v>
                </c:pt>
              </c:numCache>
            </c:numRef>
          </c:val>
        </c:ser>
        <c:dLbls>
          <c:showVal val="1"/>
        </c:dLbls>
        <c:firstSliceAng val="0"/>
      </c:pieChart>
    </c:plotArea>
    <c:legend>
      <c:legendPos val="r"/>
      <c:layout>
        <c:manualLayout>
          <c:xMode val="edge"/>
          <c:yMode val="edge"/>
          <c:x val="0.72952129197450633"/>
          <c:y val="0.11700495611380148"/>
          <c:w val="0.26050993044619025"/>
          <c:h val="0.64587053571428599"/>
        </c:manualLayout>
      </c:layout>
      <c:txPr>
        <a:bodyPr/>
        <a:lstStyle/>
        <a:p>
          <a:pPr>
            <a:defRPr sz="1600"/>
          </a:pPr>
          <a:endParaRPr lang="pt-PT"/>
        </a:p>
      </c:txPr>
    </c:legend>
    <c:plotVisOnly val="1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E93ED5-8B5C-4954-82E0-1447034CDB86}" type="datetimeFigureOut">
              <a:rPr lang="pt-PT" smtClean="0"/>
              <a:t>22-04-2013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FD5E3E-395E-40DD-972C-1C05C808CD1D}" type="slidenum">
              <a:rPr lang="pt-PT" smtClean="0"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FD5E3E-395E-40DD-972C-1C05C808CD1D}" type="slidenum">
              <a:rPr lang="pt-PT" smtClean="0"/>
              <a:t>1</a:t>
            </a:fld>
            <a:endParaRPr lang="pt-P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FD5E3E-395E-40DD-972C-1C05C808CD1D}" type="slidenum">
              <a:rPr lang="pt-PT" smtClean="0"/>
              <a:t>4</a:t>
            </a:fld>
            <a:endParaRPr lang="pt-P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ângulo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ectângulo arredondado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ângulo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ângulo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ângulo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pt-PT" smtClean="0"/>
              <a:t>Faça clique para editar o estilo</a:t>
            </a:r>
            <a:endParaRPr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11" name="Marcador de Posição d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8334B2-A11F-4D2D-9577-971E29A21177}" type="datetimeFigureOut">
              <a:rPr lang="pt-PT"/>
              <a:pPr>
                <a:defRPr/>
              </a:pPr>
              <a:t>22-04-2013</a:t>
            </a:fld>
            <a:endParaRPr lang="pt-PT"/>
          </a:p>
        </p:txBody>
      </p:sp>
      <p:sp>
        <p:nvSpPr>
          <p:cNvPr id="12" name="Marcador de Posição do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13" name="Marcador de Posição do Número do Diapositivo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8F073BA-1E4E-41F4-BBFA-12AED50915BF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DBD3C-DB1E-4308-9FAA-F877E67E9549}" type="datetimeFigureOut">
              <a:rPr lang="pt-PT"/>
              <a:pPr>
                <a:defRPr/>
              </a:pPr>
              <a:t>22-04-2013</a:t>
            </a:fld>
            <a:endParaRPr lang="pt-PT"/>
          </a:p>
        </p:txBody>
      </p:sp>
      <p:sp>
        <p:nvSpPr>
          <p:cNvPr id="5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9E912-B4B6-492C-802E-8E90B5BB62E2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13D7CF-5DB2-4D6C-9A15-2872F0807897}" type="datetimeFigureOut">
              <a:rPr lang="pt-PT"/>
              <a:pPr>
                <a:defRPr/>
              </a:pPr>
              <a:t>22-04-2013</a:t>
            </a:fld>
            <a:endParaRPr lang="pt-PT"/>
          </a:p>
        </p:txBody>
      </p:sp>
      <p:sp>
        <p:nvSpPr>
          <p:cNvPr id="5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C24166-B98E-4E70-B966-087BCE686F8F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8" name="Marcador de Posição de Conteúdo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Marcador de Posição d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C3054A-7760-4468-B46E-44BE1AB952C8}" type="datetimeFigureOut">
              <a:rPr lang="pt-PT"/>
              <a:pPr>
                <a:defRPr/>
              </a:pPr>
              <a:t>22-04-2013</a:t>
            </a:fld>
            <a:endParaRPr lang="pt-PT"/>
          </a:p>
        </p:txBody>
      </p:sp>
      <p:sp>
        <p:nvSpPr>
          <p:cNvPr id="5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1B8419-A265-4066-8BD2-6BC14E20652E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ângulo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ectângulo arredondado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ângulo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ângulo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ângulo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9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3832A7-81AD-4652-B5D3-D710477D6C82}" type="datetimeFigureOut">
              <a:rPr lang="pt-PT"/>
              <a:pPr>
                <a:defRPr/>
              </a:pPr>
              <a:t>22-04-2013</a:t>
            </a:fld>
            <a:endParaRPr lang="pt-PT"/>
          </a:p>
        </p:txBody>
      </p:sp>
      <p:sp>
        <p:nvSpPr>
          <p:cNvPr id="10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11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DDA42-F0E8-4828-9FD0-3B3FBC3E1EF2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9" name="Marcador de Posição de Conteúdo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5" name="Marcador de Posição d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C861D-5D84-411D-8E73-0F79FAE0C64A}" type="datetimeFigureOut">
              <a:rPr lang="pt-PT"/>
              <a:pPr>
                <a:defRPr/>
              </a:pPr>
              <a:t>22-04-2013</a:t>
            </a:fld>
            <a:endParaRPr lang="pt-PT"/>
          </a:p>
        </p:txBody>
      </p:sp>
      <p:sp>
        <p:nvSpPr>
          <p:cNvPr id="6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0456D9-FEA2-471F-B850-42805CCF5F3B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13" name="Marcador de Posição de Conteúdo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7" name="Marcador de Posição d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867A6-E31A-4638-9D98-D4BA07BCE841}" type="datetimeFigureOut">
              <a:rPr lang="pt-PT"/>
              <a:pPr>
                <a:defRPr/>
              </a:pPr>
              <a:t>22-04-2013</a:t>
            </a:fld>
            <a:endParaRPr lang="pt-PT"/>
          </a:p>
        </p:txBody>
      </p:sp>
      <p:sp>
        <p:nvSpPr>
          <p:cNvPr id="8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53A3B-4EA8-46C4-AE62-88719483DE71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78B8F-EA41-4B60-B924-30C202758C8F}" type="datetimeFigureOut">
              <a:rPr lang="pt-PT"/>
              <a:pPr>
                <a:defRPr/>
              </a:pPr>
              <a:t>22-04-2013</a:t>
            </a:fld>
            <a:endParaRPr lang="pt-PT"/>
          </a:p>
        </p:txBody>
      </p:sp>
      <p:sp>
        <p:nvSpPr>
          <p:cNvPr id="4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49789-0535-4E46-B9F9-CC1AB02E09D3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EEACC2-76D8-44C1-AB30-E5651913A695}" type="datetimeFigureOut">
              <a:rPr lang="pt-PT"/>
              <a:pPr>
                <a:defRPr/>
              </a:pPr>
              <a:t>22-04-2013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4013A6-FC99-4169-A527-9E454964BFC3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ângulo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Rectângulo arredondado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7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4C1A77-F2E7-4221-808A-FCB48B4825ED}" type="datetimeFigureOut">
              <a:rPr lang="pt-PT"/>
              <a:pPr>
                <a:defRPr/>
              </a:pPr>
              <a:t>22-04-2013</a:t>
            </a:fld>
            <a:endParaRPr lang="pt-PT"/>
          </a:p>
        </p:txBody>
      </p:sp>
      <p:sp>
        <p:nvSpPr>
          <p:cNvPr id="8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405C6A-C603-4230-8E12-645B5CB48FD3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ângulo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ângulo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ângulo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pt-PT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8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54ACA9-2F9A-4CE6-A264-D73D86885EDB}" type="datetimeFigureOut">
              <a:rPr lang="pt-PT"/>
              <a:pPr>
                <a:defRPr/>
              </a:pPr>
              <a:t>22-04-2013</a:t>
            </a:fld>
            <a:endParaRPr lang="pt-PT"/>
          </a:p>
        </p:txBody>
      </p:sp>
      <p:sp>
        <p:nvSpPr>
          <p:cNvPr id="9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10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EB424-3C26-40FA-9D74-EEDF9DD73E10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ângul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8" name="Rectângulo arredondado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Marcador de Posição do Título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 estilo</a:t>
            </a:r>
            <a:endParaRPr lang="en-US" smtClean="0"/>
          </a:p>
        </p:txBody>
      </p:sp>
      <p:sp>
        <p:nvSpPr>
          <p:cNvPr id="1029" name="Marcador de Posição do Texto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smtClean="0"/>
          </a:p>
        </p:txBody>
      </p:sp>
      <p:sp>
        <p:nvSpPr>
          <p:cNvPr id="14" name="Marcador de Posição da Data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C555DB8-C669-4CEF-9A4F-7A2E0FCB358A}" type="datetimeFigureOut">
              <a:rPr lang="pt-PT"/>
              <a:pPr>
                <a:defRPr/>
              </a:pPr>
              <a:t>22-04-2013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3" name="Marcador de Posição do Número do Diapositivo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D9183E69-494D-43EF-8AEB-12514EEE11FD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6" r:id="rId2"/>
    <p:sldLayoutId id="2147483684" r:id="rId3"/>
    <p:sldLayoutId id="2147483677" r:id="rId4"/>
    <p:sldLayoutId id="2147483678" r:id="rId5"/>
    <p:sldLayoutId id="2147483679" r:id="rId6"/>
    <p:sldLayoutId id="2147483680" r:id="rId7"/>
    <p:sldLayoutId id="2147483685" r:id="rId8"/>
    <p:sldLayoutId id="2147483686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fontAlgn="base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fontAlgn="base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fontAlgn="base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fontAlgn="base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Gr_fico_do_Microsoft_Office_Excel6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Gr_fico_do_Microsoft_Office_Excel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Gr_fico_do_Microsoft_Office_Excel2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Gr_fico_do_Microsoft_Office_Excel3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Gr_fico_do_Microsoft_Office_Excel4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Gr_fico_do_Microsoft_Office_Excel5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PT" smtClean="0"/>
          </a:p>
        </p:txBody>
      </p:sp>
      <p:sp>
        <p:nvSpPr>
          <p:cNvPr id="6147" name="Título 1"/>
          <p:cNvSpPr>
            <a:spLocks noGrp="1"/>
          </p:cNvSpPr>
          <p:nvPr>
            <p:ph type="ctrTitle"/>
          </p:nvPr>
        </p:nvSpPr>
        <p:spPr>
          <a:xfrm>
            <a:off x="457200" y="1506538"/>
            <a:ext cx="8229600" cy="1470025"/>
          </a:xfrm>
        </p:spPr>
        <p:txBody>
          <a:bodyPr/>
          <a:lstStyle/>
          <a:p>
            <a:r>
              <a:rPr lang="pt-PT" smtClean="0"/>
              <a:t>Questionário aos adultos reformados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>
                <a:latin typeface="Trebuchet MS" pitchFamily="34" charset="0"/>
              </a:rPr>
              <a:t>Porquê?</a:t>
            </a:r>
          </a:p>
        </p:txBody>
      </p:sp>
      <p:graphicFrame>
        <p:nvGraphicFramePr>
          <p:cNvPr id="15363" name="Marcador de Posição de Conteúdo 3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presentationml/2006/ole">
            <p:oleObj spid="_x0000_s15363" r:id="rId3" imgW="7773074" imgH="4572396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PT" b="1" dirty="0" smtClean="0"/>
              <a:t/>
            </a:r>
            <a:br>
              <a:rPr lang="pt-PT" b="1" dirty="0" smtClean="0"/>
            </a:br>
            <a:r>
              <a:rPr lang="pt-PT" b="1" dirty="0" smtClean="0"/>
              <a:t/>
            </a:r>
            <a:br>
              <a:rPr lang="pt-PT" b="1" dirty="0" smtClean="0"/>
            </a:br>
            <a:r>
              <a:rPr lang="pt-PT" sz="2700" b="1" dirty="0" smtClean="0">
                <a:latin typeface="Trebuchet MS" pitchFamily="34" charset="0"/>
              </a:rPr>
              <a:t>Relações </a:t>
            </a:r>
            <a:r>
              <a:rPr lang="pt-PT" sz="2700" b="1" dirty="0" err="1" smtClean="0">
                <a:latin typeface="Trebuchet MS" pitchFamily="34" charset="0"/>
              </a:rPr>
              <a:t>atuais</a:t>
            </a:r>
            <a:r>
              <a:rPr lang="pt-PT" sz="2700" dirty="0" smtClean="0">
                <a:latin typeface="Trebuchet MS" pitchFamily="34" charset="0"/>
              </a:rPr>
              <a:t/>
            </a:r>
            <a:br>
              <a:rPr lang="pt-PT" sz="2700" dirty="0" smtClean="0">
                <a:latin typeface="Trebuchet MS" pitchFamily="34" charset="0"/>
              </a:rPr>
            </a:br>
            <a:r>
              <a:rPr lang="pt-PT" sz="2700" dirty="0" smtClean="0">
                <a:latin typeface="Trebuchet MS" pitchFamily="34" charset="0"/>
              </a:rPr>
              <a:t>Considera que a sua vida é preenchida do ponto de vista relacional?</a:t>
            </a:r>
            <a:endParaRPr lang="pt-PT" dirty="0"/>
          </a:p>
        </p:txBody>
      </p:sp>
      <p:graphicFrame>
        <p:nvGraphicFramePr>
          <p:cNvPr id="7171" name="Marcador de Posição de Conteúdo 3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presentationml/2006/ole">
            <p:oleObj spid="_x0000_s7171" r:id="rId3" imgW="7773074" imgH="4572396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>
                <a:latin typeface="Trebuchet MS" pitchFamily="34" charset="0"/>
              </a:rPr>
              <a:t>Considera-se um cidadão ativo? </a:t>
            </a:r>
          </a:p>
        </p:txBody>
      </p:sp>
      <p:graphicFrame>
        <p:nvGraphicFramePr>
          <p:cNvPr id="8195" name="Marcador de Posição de Conteúdo 3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presentationml/2006/ole">
            <p:oleObj spid="_x0000_s8195" r:id="rId3" imgW="7773074" imgH="4572396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ráfico 5"/>
          <p:cNvGraphicFramePr/>
          <p:nvPr/>
        </p:nvGraphicFramePr>
        <p:xfrm>
          <a:off x="1000100" y="2000240"/>
          <a:ext cx="7643866" cy="4229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219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>
                <a:latin typeface="Trebuchet MS" pitchFamily="34" charset="0"/>
              </a:rPr>
              <a:t>Se sim, como?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Se não, porquê?</a:t>
            </a:r>
          </a:p>
        </p:txBody>
      </p:sp>
      <p:sp>
        <p:nvSpPr>
          <p:cNvPr id="1024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PT" smtClean="0"/>
          </a:p>
          <a:p>
            <a:pPr>
              <a:buFont typeface="Wingdings 2" pitchFamily="18" charset="2"/>
              <a:buNone/>
            </a:pPr>
            <a:endParaRPr lang="pt-PT" smtClean="0"/>
          </a:p>
          <a:p>
            <a:pPr>
              <a:buFont typeface="Wingdings 2" pitchFamily="18" charset="2"/>
              <a:buNone/>
            </a:pPr>
            <a:endParaRPr lang="pt-PT" smtClean="0"/>
          </a:p>
          <a:p>
            <a:pPr>
              <a:buFont typeface="Wingdings 2" pitchFamily="18" charset="2"/>
              <a:buNone/>
            </a:pPr>
            <a:endParaRPr lang="pt-PT" smtClean="0"/>
          </a:p>
        </p:txBody>
      </p:sp>
      <p:sp>
        <p:nvSpPr>
          <p:cNvPr id="10244" name="CaixaDeTexto 3"/>
          <p:cNvSpPr txBox="1">
            <a:spLocks noChangeArrowheads="1"/>
          </p:cNvSpPr>
          <p:nvPr/>
        </p:nvSpPr>
        <p:spPr bwMode="auto">
          <a:xfrm>
            <a:off x="1357313" y="2500313"/>
            <a:ext cx="6572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PT" sz="2800">
                <a:latin typeface="Trebuchet MS" pitchFamily="34" charset="0"/>
              </a:rPr>
              <a:t>Dificuldade em andar e em ouvir - 1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smtClean="0"/>
              <a:t>Contributo para a sociedade </a:t>
            </a:r>
            <a:endParaRPr lang="pt-PT" smtClean="0"/>
          </a:p>
        </p:txBody>
      </p:sp>
      <p:sp>
        <p:nvSpPr>
          <p:cNvPr id="11267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PT" smtClean="0"/>
              <a:t>O que lhe faz falta?</a:t>
            </a:r>
          </a:p>
        </p:txBody>
      </p:sp>
      <p:graphicFrame>
        <p:nvGraphicFramePr>
          <p:cNvPr id="11268" name="Gráfico 3"/>
          <p:cNvGraphicFramePr>
            <a:graphicFrameLocks/>
          </p:cNvGraphicFramePr>
          <p:nvPr/>
        </p:nvGraphicFramePr>
        <p:xfrm>
          <a:off x="1524000" y="2143125"/>
          <a:ext cx="6048375" cy="3714750"/>
        </p:xfrm>
        <a:graphic>
          <a:graphicData uri="http://schemas.openxmlformats.org/presentationml/2006/ole">
            <p:oleObj spid="_x0000_s11268" r:id="rId3" imgW="6047756" imgH="3712786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smtClean="0"/>
              <a:t>Contributo para a sociedade </a:t>
            </a:r>
            <a:endParaRPr lang="pt-PT" smtClean="0"/>
          </a:p>
        </p:txBody>
      </p:sp>
      <p:sp>
        <p:nvSpPr>
          <p:cNvPr id="12291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PT" smtClean="0"/>
              <a:t>Sugira alterações</a:t>
            </a:r>
          </a:p>
          <a:p>
            <a:pPr>
              <a:buFont typeface="Wingdings 2" pitchFamily="18" charset="2"/>
              <a:buNone/>
            </a:pPr>
            <a:endParaRPr lang="pt-PT" smtClean="0"/>
          </a:p>
        </p:txBody>
      </p:sp>
      <p:graphicFrame>
        <p:nvGraphicFramePr>
          <p:cNvPr id="12292" name="Gráfico 3"/>
          <p:cNvGraphicFramePr>
            <a:graphicFrameLocks/>
          </p:cNvGraphicFramePr>
          <p:nvPr/>
        </p:nvGraphicFramePr>
        <p:xfrm>
          <a:off x="1524000" y="2000250"/>
          <a:ext cx="6096000" cy="3786188"/>
        </p:xfrm>
        <a:graphic>
          <a:graphicData uri="http://schemas.openxmlformats.org/presentationml/2006/ole">
            <p:oleObj spid="_x0000_s12292" r:id="rId3" imgW="6096528" imgH="3785944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smtClean="0"/>
              <a:t>Práticas intergeracionais</a:t>
            </a:r>
            <a:r>
              <a:rPr lang="pt-PT" smtClean="0"/>
              <a:t> </a:t>
            </a:r>
          </a:p>
        </p:txBody>
      </p:sp>
      <p:sp>
        <p:nvSpPr>
          <p:cNvPr id="13315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PT" smtClean="0"/>
              <a:t>Conhece algum lugar onde os idosos possam desenvolver atividades?</a:t>
            </a:r>
          </a:p>
          <a:p>
            <a:endParaRPr lang="pt-PT" smtClean="0"/>
          </a:p>
          <a:p>
            <a:r>
              <a:rPr lang="pt-PT" smtClean="0"/>
              <a:t>SIM – 8</a:t>
            </a:r>
          </a:p>
          <a:p>
            <a:r>
              <a:rPr lang="pt-PT" smtClean="0"/>
              <a:t>NÃO – 2</a:t>
            </a:r>
          </a:p>
          <a:p>
            <a:endParaRPr lang="pt-PT" smtClean="0"/>
          </a:p>
          <a:p>
            <a:r>
              <a:rPr lang="pt-PT" smtClean="0"/>
              <a:t>Exemplos de locais: Universidade Sénior; ASSP; Centros de dia; IPSS; Piscina; Ginásio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PT" dirty="0" smtClean="0"/>
              <a:t/>
            </a:r>
            <a:br>
              <a:rPr lang="pt-PT" dirty="0" smtClean="0"/>
            </a:br>
            <a:r>
              <a:rPr lang="pt-PT" dirty="0" smtClean="0">
                <a:latin typeface="Trebuchet MS" pitchFamily="34" charset="0"/>
              </a:rPr>
              <a:t>O que é que pensa desses serviços? </a:t>
            </a:r>
            <a:endParaRPr lang="pt-PT" dirty="0">
              <a:latin typeface="Trebuchet MS" pitchFamily="34" charset="0"/>
            </a:endParaRPr>
          </a:p>
        </p:txBody>
      </p:sp>
      <p:graphicFrame>
        <p:nvGraphicFramePr>
          <p:cNvPr id="14339" name="Marcador de Posição de Conteúdo 3"/>
          <p:cNvGraphicFramePr>
            <a:graphicFrameLocks noGrp="1"/>
          </p:cNvGraphicFramePr>
          <p:nvPr>
            <p:ph sz="quarter" idx="1"/>
          </p:nvPr>
        </p:nvGraphicFramePr>
        <p:xfrm>
          <a:off x="714375" y="1500188"/>
          <a:ext cx="7772400" cy="4572000"/>
        </p:xfrm>
        <a:graphic>
          <a:graphicData uri="http://schemas.openxmlformats.org/presentationml/2006/ole">
            <p:oleObj spid="_x0000_s14339" r:id="rId3" imgW="7773074" imgH="4572396" progId="Excel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dade">
  <a:themeElements>
    <a:clrScheme name="Equidad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dade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dade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108</TotalTime>
  <Words>97</Words>
  <Application>Microsoft Office PowerPoint</Application>
  <PresentationFormat>Apresentação no Ecrã (4:3)</PresentationFormat>
  <Paragraphs>30</Paragraphs>
  <Slides>10</Slides>
  <Notes>2</Notes>
  <HiddenSlides>0</HiddenSlides>
  <MMClips>0</MMClips>
  <ScaleCrop>false</ScaleCrop>
  <HeadingPairs>
    <vt:vector size="8" baseType="variant">
      <vt:variant>
        <vt:lpstr>Tipos de letra usados</vt:lpstr>
      </vt:variant>
      <vt:variant>
        <vt:i4>6</vt:i4>
      </vt:variant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dos diapositivos</vt:lpstr>
      </vt:variant>
      <vt:variant>
        <vt:i4>10</vt:i4>
      </vt:variant>
    </vt:vector>
  </HeadingPairs>
  <TitlesOfParts>
    <vt:vector size="18" baseType="lpstr">
      <vt:lpstr>Perpetua</vt:lpstr>
      <vt:lpstr>Arial</vt:lpstr>
      <vt:lpstr>Franklin Gothic Book</vt:lpstr>
      <vt:lpstr>Wingdings 2</vt:lpstr>
      <vt:lpstr>Calibri</vt:lpstr>
      <vt:lpstr>Trebuchet MS</vt:lpstr>
      <vt:lpstr>Equidade</vt:lpstr>
      <vt:lpstr>Gráfico do Microsoft Office Excel</vt:lpstr>
      <vt:lpstr>Questionário aos adultos reformados</vt:lpstr>
      <vt:lpstr>  Relações atuais Considera que a sua vida é preenchida do ponto de vista relacional?</vt:lpstr>
      <vt:lpstr>Considera-se um cidadão ativo? </vt:lpstr>
      <vt:lpstr>Se sim, como?</vt:lpstr>
      <vt:lpstr>Se não, porquê?</vt:lpstr>
      <vt:lpstr>Contributo para a sociedade </vt:lpstr>
      <vt:lpstr>Contributo para a sociedade </vt:lpstr>
      <vt:lpstr>Práticas intergeracionais </vt:lpstr>
      <vt:lpstr> O que é que pensa desses serviços? </vt:lpstr>
      <vt:lpstr>Porquê?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Questionário aos adultos reformados</dc:title>
  <dc:creator>Eduarda</dc:creator>
  <cp:lastModifiedBy>Isabel </cp:lastModifiedBy>
  <cp:revision>12</cp:revision>
  <dcterms:created xsi:type="dcterms:W3CDTF">2013-04-22T10:17:36Z</dcterms:created>
  <dcterms:modified xsi:type="dcterms:W3CDTF">2013-04-22T13:34:01Z</dcterms:modified>
</cp:coreProperties>
</file>